
<file path=[Content_Types].xml><?xml version="1.0" encoding="utf-8"?>
<Types xmlns="http://schemas.openxmlformats.org/package/2006/content-types">
  <Override PartName="/ppt/slideLayouts/slideLayout67.xml" ContentType="application/vnd.openxmlformats-officedocument.presentationml.slideLayout+xml"/>
  <Override PartName="/ppt/slides/slide18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Layouts/slideLayout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Default Extension="jpeg" ContentType="image/jpeg"/>
  <Override PartName="/ppt/notesSlides/notesSlide11.xml" ContentType="application/vnd.openxmlformats-officedocument.presentationml.notesSlide+xml"/>
  <Override PartName="/ppt/slideLayouts/slideLayout63.xml" ContentType="application/vnd.openxmlformats-officedocument.presentationml.slideLayout+xml"/>
  <Override PartName="/ppt/theme/theme12.xml" ContentType="application/vnd.openxmlformats-officedocument.theme+xml"/>
  <Override PartName="/ppt/slideLayouts/slideLayout72.xml" ContentType="application/vnd.openxmlformats-officedocument.presentationml.slideLayout+xml"/>
  <Override PartName="/ppt/slides/slide13.xml" ContentType="application/vnd.openxmlformats-officedocument.presentationml.slide+xml"/>
  <Override PartName="/ppt/slides/slide23.xml" ContentType="application/vnd.openxmlformats-officedocument.presentationml.slide+xml"/>
  <Override PartName="/ppt/slideLayouts/slideLayout49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68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29.xml" ContentType="application/vnd.openxmlformats-officedocument.presentationml.slide+xml"/>
  <Override PartName="/ppt/slideMasters/slideMaster8.xml" ContentType="application/vnd.openxmlformats-officedocument.presentationml.slideMaster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Layouts/slideLayout25.xml" ContentType="application/vnd.openxmlformats-officedocument.presentationml.slideLayout+xml"/>
  <Default Extension="emf" ContentType="image/x-emf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notesSlides/notesSlide8.xml" ContentType="application/vnd.openxmlformats-officedocument.presentationml.notesSlide+xml"/>
  <Override PartName="/ppt/slideLayouts/slideLayout64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theme/theme13.xml" ContentType="application/vnd.openxmlformats-officedocument.them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Masters/slideMaster14.xml" ContentType="application/vnd.openxmlformats-officedocument.presentationml.slideMaster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ppt/tableStyles.xml" ContentType="application/vnd.openxmlformats-officedocument.presentationml.tableStyles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Layouts/slideLayout30.xml" ContentType="application/vnd.openxmlformats-officedocument.presentationml.slideLayout+xml"/>
  <Override PartName="/ppt/slideMasters/slideMaster9.xml" ContentType="application/vnd.openxmlformats-officedocument.presentationml.slideMaster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Layouts/slideLayout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9.xml" ContentType="application/vnd.openxmlformats-officedocument.theme+xml"/>
  <Override PartName="/ppt/notesSlides/notesSlide9.xml" ContentType="application/vnd.openxmlformats-officedocument.presentationml.notesSlide+xml"/>
  <Override PartName="/ppt/slides/slide15.xml" ContentType="application/vnd.openxmlformats-officedocument.presentationml.slide+xml"/>
  <Override PartName="/ppt/theme/theme14.xml" ContentType="application/vnd.openxmlformats-officedocument.theme+xml"/>
  <Override PartName="/ppt/slides/slide25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7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7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46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5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6.xml" ContentType="application/vnd.openxmlformats-officedocument.presentationml.slide+xml"/>
  <Override PartName="/ppt/theme/theme15.xml" ContentType="application/vnd.openxmlformats-officedocument.them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13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Default Extension="tiff" ContentType="image/tiff"/>
  <Override PartName="/ppt/slideLayouts/slideLayout51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6.xml" ContentType="application/vnd.openxmlformats-officedocument.presentationml.notesSlide+xml"/>
  <Override PartName="/ppt/slideLayouts/slideLayout2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11.xml" ContentType="application/vnd.openxmlformats-officedocument.presentationml.slide+xml"/>
  <Override PartName="/ppt/theme/theme10.xml" ContentType="application/vnd.openxmlformats-officedocument.theme+xml"/>
  <Override PartName="/ppt/slideLayouts/slideLayout3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70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47.xml" ContentType="application/vnd.openxmlformats-officedocument.presentationml.slideLayout+xml"/>
  <Override PartName="/ppt/slides/slide30.xml" ContentType="application/vnd.openxmlformats-officedocument.presentationml.slide+xml"/>
  <Override PartName="/ppt/slideMasters/slideMaster11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66.xml" ContentType="application/vnd.openxmlformats-officedocument.presentationml.slideLayout+xml"/>
  <Override PartName="/ppt/theme/theme16.xml" ContentType="application/vnd.openxmlformats-officedocument.theme+xml"/>
  <Override PartName="/ppt/slides/slide17.xml" ContentType="application/vnd.openxmlformats-officedocument.presentationml.slide+xml"/>
  <Override PartName="/ppt/slides/slide27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notesSlides/notesSlide7.xml" ContentType="application/vnd.openxmlformats-officedocument.presentationml.notesSlide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71.xml" ContentType="application/vnd.openxmlformats-officedocument.presentationml.slideLayout+xml"/>
  <Override PartName="/ppt/theme/theme11.xml" ContentType="application/vnd.openxmlformats-officedocument.theme+xml"/>
  <Override PartName="/ppt/slideLayouts/slideLayout39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48.xml" ContentType="application/vnd.openxmlformats-officedocument.presentationml.slideLayout+xml"/>
  <Override PartName="/ppt/slideMasters/slideMaster12.xml" ContentType="application/vnd.openxmlformats-officedocument.presentationml.slideMaster+xml"/>
  <Override PartName="/ppt/slides/slide3.xml" ContentType="application/vnd.openxmlformats-officedocument.presentationml.slide+xml"/>
  <Override PartName="/ppt/slideLayouts/slideLayout5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6"/>
  </p:notesMasterIdLst>
  <p:sldIdLst>
    <p:sldId id="293" r:id="rId16"/>
    <p:sldId id="294" r:id="rId17"/>
    <p:sldId id="288" r:id="rId18"/>
    <p:sldId id="283" r:id="rId19"/>
    <p:sldId id="287" r:id="rId20"/>
    <p:sldId id="284" r:id="rId21"/>
    <p:sldId id="260" r:id="rId22"/>
    <p:sldId id="264" r:id="rId23"/>
    <p:sldId id="295" r:id="rId24"/>
    <p:sldId id="257" r:id="rId25"/>
    <p:sldId id="289" r:id="rId26"/>
    <p:sldId id="286" r:id="rId27"/>
    <p:sldId id="281" r:id="rId28"/>
    <p:sldId id="297" r:id="rId29"/>
    <p:sldId id="269" r:id="rId30"/>
    <p:sldId id="270" r:id="rId31"/>
    <p:sldId id="271" r:id="rId32"/>
    <p:sldId id="272" r:id="rId33"/>
    <p:sldId id="276" r:id="rId34"/>
    <p:sldId id="273" r:id="rId35"/>
    <p:sldId id="291" r:id="rId36"/>
    <p:sldId id="275" r:id="rId37"/>
    <p:sldId id="277" r:id="rId38"/>
    <p:sldId id="298" r:id="rId39"/>
    <p:sldId id="265" r:id="rId40"/>
    <p:sldId id="263" r:id="rId41"/>
    <p:sldId id="261" r:id="rId42"/>
    <p:sldId id="262" r:id="rId43"/>
    <p:sldId id="266" r:id="rId44"/>
    <p:sldId id="28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772" autoAdjust="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use 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36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6026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theme" Target="../theme/theme10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4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9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theme" Target="../theme/theme12.xml"/><Relationship Id="rId3" Type="http://schemas.openxmlformats.org/officeDocument/2006/relationships/image" Target="../media/image2.jpeg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theme" Target="../theme/theme13.xml"/><Relationship Id="rId3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theme" Target="../theme/theme1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41.xml"/><Relationship Id="rId17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theme" Target="../theme/theme7.xml"/><Relationship Id="rId3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8.xml"/><Relationship Id="rId3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are.cct.lsu.edu/dare-rfold" TargetMode="External"/><Relationship Id="rId4" Type="http://schemas.openxmlformats.org/officeDocument/2006/relationships/hyperlink" Target="http://dare.cct.lsu.edu/dare-dock" TargetMode="External"/><Relationship Id="rId5" Type="http://schemas.openxmlformats.org/officeDocument/2006/relationships/hyperlink" Target="http://dare.cct.lsu.edu/dare-hthp" TargetMode="External"/><Relationship Id="rId6" Type="http://schemas.openxmlformats.org/officeDocument/2006/relationships/hyperlink" Target="http://dare.cct.lsu.edu/dare-ngs" TargetMode="External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8.jpe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Sharath Maddineni, Shantenu Jha</a:t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40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Data-intensive computation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172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511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(Coarse-grain Level) data set of a genome sequence</a:t>
            </a:r>
          </a:p>
          <a:p>
            <a:r>
              <a:rPr lang="en-US" sz="1600" dirty="0" smtClean="0"/>
              <a:t> (e.g. chromosome)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Transcriptome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41207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50709" y="5065059"/>
            <a:ext cx="4879961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NGS Data Analytics would be greatly </a:t>
            </a:r>
          </a:p>
          <a:p>
            <a:pPr algn="ctr"/>
            <a:r>
              <a:rPr lang="en-US" sz="2000" dirty="0" smtClean="0"/>
              <a:t>enhanced by Task Level Concurrency</a:t>
            </a:r>
          </a:p>
          <a:p>
            <a:pPr algn="ctr"/>
            <a:r>
              <a:rPr lang="en-US" sz="2000" dirty="0"/>
              <a:t>a</a:t>
            </a:r>
            <a:r>
              <a:rPr lang="en-US" sz="2000" dirty="0" smtClean="0"/>
              <a:t>nd Distributed Data Infrastructure</a:t>
            </a: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</a:t>
            </a:r>
            <a:r>
              <a:rPr lang="en-US" dirty="0" smtClean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74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0915556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0930863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3544469"/>
              </p:ext>
            </p:extLst>
          </p:nvPr>
        </p:nvGraphicFramePr>
        <p:xfrm>
          <a:off x="194457" y="5061112"/>
          <a:ext cx="47498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9"/>
                <a:gridCol w="1233181"/>
                <a:gridCol w="882956"/>
                <a:gridCol w="774012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Read</a:t>
                      </a:r>
                    </a:p>
                    <a:p>
                      <a:r>
                        <a:rPr lang="en-US" sz="1200" dirty="0" smtClean="0"/>
                        <a:t>File</a:t>
                      </a:r>
                      <a:r>
                        <a:rPr lang="en-US" sz="1200" baseline="0" dirty="0" smtClean="0"/>
                        <a:t> Size(GB)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Threads/task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Bfast</a:t>
                      </a:r>
                    </a:p>
                    <a:p>
                      <a:r>
                        <a:rPr lang="en-US" sz="1200" baseline="0" dirty="0" smtClean="0"/>
                        <a:t>(Mapping)</a:t>
                      </a:r>
                      <a:endParaRPr lang="en-US" sz="12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2.6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455768" y="465327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98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1" animBg="1"/>
      <p:bldP spid="23" grpId="1" animBg="1"/>
      <p:bldP spid="25" grpId="0" animBg="1"/>
      <p:bldP spid="27" grpId="0" animBg="1"/>
      <p:bldP spid="28" grpId="0" animBg="1"/>
      <p:bldP spid="29" grpId="0" animBg="1"/>
      <p:bldP spid="32" grpId="0"/>
      <p:bldP spid="3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</a:t>
            </a:r>
            <a:r>
              <a:rPr lang="en-US" dirty="0" smtClean="0"/>
              <a:t>or </a:t>
            </a:r>
            <a:r>
              <a:rPr lang="en-US" dirty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24152"/>
            <a:ext cx="8122888" cy="4666980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sz="2000" b="1" u="sng" dirty="0" smtClean="0">
                <a:solidFill>
                  <a:srgbClr val="FF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Requirement for a solution (IDEAS)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1667532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2023220"/>
            <a:ext cx="5844659" cy="48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7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DARE Framework: </a:t>
            </a:r>
            <a:r>
              <a:rPr lang="en-US" sz="2800" dirty="0" smtClean="0"/>
              <a:t>A Solution Built </a:t>
            </a:r>
            <a:r>
              <a:rPr lang="en-US" sz="2800" dirty="0"/>
              <a:t>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00586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8204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475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7600" dirty="0" smtClean="0">
                <a:solidFill>
                  <a:schemeClr val="tx1"/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200" dirty="0" smtClean="0">
                <a:solidFill>
                  <a:srgbClr val="2C9AE5"/>
                </a:solidFill>
              </a:rPr>
              <a:t>BES, UNICORE, Globus GRAM2, gLite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8000" dirty="0" smtClean="0">
                <a:solidFill>
                  <a:srgbClr val="2C9AE5"/>
                </a:solidFill>
              </a:rPr>
              <a:t>Fork </a:t>
            </a:r>
            <a:r>
              <a:rPr lang="en-US" sz="8000" dirty="0">
                <a:solidFill>
                  <a:srgbClr val="2C9AE5"/>
                </a:solidFill>
              </a:rPr>
              <a:t>(localhost), SSH, Condor,</a:t>
            </a:r>
            <a:r>
              <a:rPr lang="en-US" sz="8000" dirty="0" smtClean="0">
                <a:solidFill>
                  <a:srgbClr val="2C9AE5"/>
                </a:solidFill>
              </a:rPr>
              <a:t> OMII </a:t>
            </a:r>
            <a:r>
              <a:rPr lang="en-US" sz="8000" dirty="0">
                <a:solidFill>
                  <a:srgbClr val="2C9AE5"/>
                </a:solidFill>
              </a:rPr>
              <a:t>GridSAM,</a:t>
            </a:r>
            <a:r>
              <a:rPr lang="en-US" sz="8000" dirty="0" smtClean="0">
                <a:solidFill>
                  <a:srgbClr val="2C9AE5"/>
                </a:solidFill>
              </a:rPr>
              <a:t> Amazon </a:t>
            </a:r>
            <a:r>
              <a:rPr lang="en-US" sz="8000" dirty="0">
                <a:solidFill>
                  <a:srgbClr val="2C9AE5"/>
                </a:solidFill>
              </a:rPr>
              <a:t>EC2, Platform </a:t>
            </a:r>
            <a:r>
              <a:rPr lang="en-US" sz="8000" dirty="0" smtClean="0">
                <a:solidFill>
                  <a:srgbClr val="2C9AE5"/>
                </a:solidFill>
              </a:rPr>
              <a:t>LSF</a:t>
            </a:r>
            <a:endParaRPr lang="en-US" sz="80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File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Local </a:t>
            </a:r>
            <a:r>
              <a:rPr lang="en-US" sz="7600" dirty="0">
                <a:solidFill>
                  <a:srgbClr val="2C9AE5"/>
                </a:solidFill>
              </a:rPr>
              <a:t>FS, Globus GridFTP, Hadoop Distributed Filesystem (HDFS),</a:t>
            </a:r>
            <a:br>
              <a:rPr lang="en-US" sz="7600" dirty="0">
                <a:solidFill>
                  <a:srgbClr val="2C9AE5"/>
                </a:solidFill>
              </a:rPr>
            </a:br>
            <a:r>
              <a:rPr lang="en-US" sz="7600" dirty="0">
                <a:solidFill>
                  <a:srgbClr val="2C9AE5"/>
                </a:solidFill>
              </a:rPr>
              <a:t>CloudStore KFS, OpenCloud Sector-Sphere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Replica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Globus RLS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Advert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Hadoop H-Base, Hypertable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Other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Default </a:t>
            </a:r>
            <a:r>
              <a:rPr lang="en-US" sz="7600" dirty="0">
                <a:solidFill>
                  <a:srgbClr val="2C9AE5"/>
                </a:solidFill>
              </a:rPr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8110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31" y="1928629"/>
            <a:ext cx="8584583" cy="474299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</a:t>
            </a:r>
            <a:r>
              <a:rPr lang="en-US" sz="7200" dirty="0"/>
              <a:t>: Decouple resource allocation from resource-workload </a:t>
            </a:r>
            <a:r>
              <a:rPr lang="en-US" sz="7200" dirty="0" smtClean="0"/>
              <a:t>binding</a:t>
            </a:r>
            <a:endParaRPr lang="en-US" sz="7200" dirty="0"/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Two unique aspects  </a:t>
            </a:r>
            <a:r>
              <a:rPr lang="en-US" sz="72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First demonstration of supporting multi-physics </a:t>
            </a:r>
            <a:r>
              <a:rPr lang="en-US" sz="6200" dirty="0" smtClean="0"/>
              <a:t>simulations, REMD simulations </a:t>
            </a:r>
            <a:endParaRPr lang="en-US" sz="620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Falkon, Condor Glide-in, Ganga-Diane (EGEE/EGI), DIRAC/WMS, </a:t>
            </a:r>
            <a:r>
              <a:rPr lang="en-US" sz="62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Frameworks </a:t>
            </a:r>
            <a:r>
              <a:rPr lang="en-US" sz="6200" dirty="0"/>
              <a:t>based upon PJs (pull model) for specific PGI/back-</a:t>
            </a:r>
            <a:r>
              <a:rPr lang="en-US" sz="62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Do </a:t>
            </a:r>
            <a:r>
              <a:rPr lang="en-US" sz="62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SAGA-based Pilot-Job form the basis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Advanced run-time frameworks for load-balancing and fault-</a:t>
            </a:r>
            <a:r>
              <a:rPr lang="en-US" sz="6400" dirty="0" smtClean="0"/>
              <a:t>tolerance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45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0" y="2068618"/>
            <a:ext cx="8399724" cy="4197711"/>
          </a:xfrm>
        </p:spPr>
        <p:txBody>
          <a:bodyPr>
            <a:normAutofit/>
          </a:bodyPr>
          <a:lstStyle/>
          <a:p>
            <a:r>
              <a:rPr lang="en-US" sz="2595" b="1" dirty="0" smtClean="0"/>
              <a:t>Introduction : </a:t>
            </a:r>
            <a:r>
              <a:rPr lang="en-US" sz="2595" b="1" dirty="0"/>
              <a:t>Next-Generation DNA Sequencing (NGS) and Its Impact on Life </a:t>
            </a:r>
            <a:r>
              <a:rPr lang="en-US" sz="2595" b="1" dirty="0" smtClean="0"/>
              <a:t>Sciences</a:t>
            </a:r>
          </a:p>
          <a:p>
            <a:r>
              <a:rPr lang="en-US" sz="2595" b="1" dirty="0" smtClean="0"/>
              <a:t>Distributed Adaptive Runtime Environment (DARE) </a:t>
            </a:r>
            <a:r>
              <a:rPr lang="en-US" sz="2595" b="1" dirty="0"/>
              <a:t>Framework: </a:t>
            </a:r>
            <a:r>
              <a:rPr lang="en-US" sz="2595" b="1" dirty="0" smtClean="0"/>
              <a:t>A Solution Built </a:t>
            </a:r>
            <a:r>
              <a:rPr lang="en-US" sz="2595" b="1" dirty="0"/>
              <a:t>upon SAGA-</a:t>
            </a:r>
            <a:r>
              <a:rPr lang="en-US" sz="2595" b="1" dirty="0" smtClean="0"/>
              <a:t>BigJob</a:t>
            </a:r>
          </a:p>
          <a:p>
            <a:r>
              <a:rPr lang="en-US" sz="2595" b="1" dirty="0"/>
              <a:t>DARE-NGS : Mapping on Scalable Distributed HPC </a:t>
            </a:r>
            <a:r>
              <a:rPr lang="en-US" sz="2595" b="1" dirty="0" smtClean="0"/>
              <a:t>resources</a:t>
            </a:r>
            <a:r>
              <a:rPr lang="en-US" sz="2800" b="1" dirty="0" smtClean="0"/>
              <a:t> </a:t>
            </a:r>
            <a:endParaRPr lang="en-US" sz="2800" b="1" dirty="0"/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 smtClean="0"/>
              <a:t>(Emerging Computational Methods in Life Sciences Workshop at HPDC11)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63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0458" y="192589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  <p:pic>
        <p:nvPicPr>
          <p:cNvPr id="6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l="-2356" r="-2356"/>
          <a:stretch>
            <a:fillRect/>
          </a:stretch>
        </p:blipFill>
        <p:spPr>
          <a:xfrm>
            <a:off x="774720" y="2465097"/>
            <a:ext cx="7526317" cy="4139184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2390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500" dirty="0"/>
              <a:t>DARE Framework: </a:t>
            </a:r>
            <a:r>
              <a:rPr lang="en-US" sz="2500" dirty="0" smtClean="0"/>
              <a:t>A Solution Built </a:t>
            </a:r>
            <a:r>
              <a:rPr lang="en-US" sz="2500" dirty="0"/>
              <a:t>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  <p:pic>
        <p:nvPicPr>
          <p:cNvPr id="7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678" b="-10678"/>
          <a:stretch>
            <a:fillRect/>
          </a:stretch>
        </p:blipFill>
        <p:spPr>
          <a:xfrm>
            <a:off x="1016640" y="2286326"/>
            <a:ext cx="7284392" cy="40061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75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98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DARE-Rfold :  RNA structure</a:t>
            </a:r>
          </a:p>
          <a:p>
            <a:r>
              <a:rPr lang="en-US" sz="1600" dirty="0" smtClean="0">
                <a:hlinkClick r:id="rId3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4"/>
              </a:rPr>
              <a:t>http</a:t>
            </a:r>
            <a:r>
              <a:rPr lang="en-US" sz="1600" dirty="0">
                <a:hlinkClick r:id="rId4"/>
              </a:rPr>
              <a:t>://dare.cct.lsu.edu/dare</a:t>
            </a:r>
            <a:r>
              <a:rPr lang="en-US" sz="1600" dirty="0" smtClean="0">
                <a:hlinkClick r:id="rId4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sim.</a:t>
            </a:r>
            <a:endParaRPr lang="en-US" b="1" dirty="0"/>
          </a:p>
          <a:p>
            <a:r>
              <a:rPr lang="en-US" sz="1600" dirty="0">
                <a:hlinkClick r:id="rId5"/>
              </a:rPr>
              <a:t>http://dare.cct.lsu.edu/dare</a:t>
            </a:r>
            <a:r>
              <a:rPr lang="en-US" sz="1600" dirty="0" smtClean="0">
                <a:hlinkClick r:id="rId5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6"/>
              </a:rPr>
              <a:t>http://dare.cct.lsu.edu/dare-ngs</a:t>
            </a:r>
            <a:endParaRPr lang="en-US" sz="1600" dirty="0" smtClean="0"/>
          </a:p>
        </p:txBody>
      </p:sp>
      <p:pic>
        <p:nvPicPr>
          <p:cNvPr id="6" name="Picture 5" descr="DAREOutlin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69" y="1817641"/>
            <a:ext cx="5548143" cy="45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64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0"/>
            <a:ext cx="4491346" cy="4124392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Pipeline (index, match, localalign, and postprocess step) and extensible (e.g. BFAST-BWA for paired-end, and more)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(localalign, postprocess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62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6405583" cy="7353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800" dirty="0" smtClean="0">
                <a:solidFill>
                  <a:srgbClr val="FF0000"/>
                </a:solidFill>
              </a:rPr>
              <a:t>Human Genome (HG18) and Burkerholderia Glumae </a:t>
            </a:r>
          </a:p>
          <a:p>
            <a:r>
              <a:rPr lang="en-US" sz="18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93889579"/>
              </p:ext>
            </p:extLst>
          </p:nvPr>
        </p:nvGraphicFramePr>
        <p:xfrm>
          <a:off x="445196" y="2831292"/>
          <a:ext cx="8278643" cy="2797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08964"/>
                <a:gridCol w="2196832"/>
                <a:gridCol w="1923255"/>
                <a:gridCol w="1849592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Volume</a:t>
                      </a:r>
                      <a:r>
                        <a:rPr lang="en-US" sz="1600" baseline="30000" dirty="0" smtClean="0"/>
                        <a:t>a)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Memory</a:t>
                      </a:r>
                      <a:r>
                        <a:rPr lang="en-US" sz="1600" baseline="30000" dirty="0" smtClean="0"/>
                        <a:t>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690719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64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524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03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89" y="1917074"/>
            <a:ext cx="799726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The Importance of Dynamic execution </a:t>
            </a:r>
            <a:r>
              <a:rPr lang="en-US" sz="1600" dirty="0" smtClean="0"/>
              <a:t>utilizing the information about target species, NGS protocol, multi-core, cluster environment, disk space, memory, and available task level parallelism</a:t>
            </a:r>
            <a:endParaRPr lang="en-US" sz="1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8712251"/>
              </p:ext>
            </p:extLst>
          </p:nvPr>
        </p:nvGraphicFramePr>
        <p:xfrm>
          <a:off x="2590473" y="3803191"/>
          <a:ext cx="369992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337"/>
                <a:gridCol w="855078"/>
                <a:gridCol w="728542"/>
                <a:gridCol w="802175"/>
                <a:gridCol w="677797"/>
              </a:tblGrid>
              <a:tr h="21945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Read</a:t>
                      </a:r>
                    </a:p>
                    <a:p>
                      <a:r>
                        <a:rPr lang="en-US" sz="1400" dirty="0" smtClean="0"/>
                        <a:t>File</a:t>
                      </a:r>
                      <a:r>
                        <a:rPr lang="en-US" sz="1400" baseline="0" dirty="0" smtClean="0"/>
                        <a:t> Size</a:t>
                      </a:r>
                    </a:p>
                    <a:p>
                      <a:r>
                        <a:rPr lang="en-US" sz="1400" baseline="0" dirty="0" smtClean="0"/>
                        <a:t>(GB)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 Task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BigJob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</a:t>
                      </a:r>
                      <a:r>
                        <a:rPr lang="en-US" sz="1400" baseline="-25000" dirty="0" smtClean="0"/>
                        <a:t>c</a:t>
                      </a:r>
                      <a:r>
                        <a:rPr lang="en-US" sz="1400" baseline="0" dirty="0" smtClean="0"/>
                        <a:t>(h)</a:t>
                      </a:r>
                      <a:endParaRPr lang="en-US" sz="14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058064" y="3433859"/>
            <a:ext cx="279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HPC cluster with BigJob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07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framework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B.Glumae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GridFTP)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ExTENCI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52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005432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</a:t>
            </a: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	http://</a:t>
            </a:r>
            <a:r>
              <a:rPr lang="en-US" sz="2900" b="1" dirty="0" err="1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saga.cct.lsu.edu</a:t>
            </a: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endParaRPr lang="en-US" sz="29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 SAGA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Ole Weidner, Andre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, Andre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>
              <a:spcBef>
                <a:spcPts val="200"/>
              </a:spcBef>
              <a:buNone/>
            </a:pPr>
            <a:endParaRPr lang="en-US" sz="29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Science 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Glumae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Tuomo Rankinen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endParaRPr lang="en-US" sz="29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NSF, UK EPSCR, NIH via Louisiana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386" y="1682545"/>
            <a:ext cx="759614" cy="75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9508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Mardis,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92919" y="190886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84297" y="3970057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95805" y="4569251"/>
            <a:ext cx="2259713" cy="4453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9084649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5830249"/>
            <a:ext cx="664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1" y="4271215"/>
            <a:ext cx="5932917" cy="2628960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mechanisms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/>
              <a:t>cell development and differentiation) : infection</a:t>
            </a:r>
            <a:r>
              <a:rPr lang="en-US" sz="1600" dirty="0" smtClean="0"/>
              <a:t>, immune </a:t>
            </a:r>
            <a:r>
              <a:rPr lang="en-US" sz="1600" dirty="0"/>
              <a:t>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65983" y="5208468"/>
            <a:ext cx="2391666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0849" y="3441279"/>
            <a:ext cx="1200128" cy="829936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931782" y="2532112"/>
            <a:ext cx="1319541" cy="437080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15031" y="2599662"/>
            <a:ext cx="1200128" cy="239134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414209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4958804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CHIP-Seq, RNA-Seq: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2579078" y="4656748"/>
            <a:ext cx="2156563" cy="12111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Gene Finding/Identification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Coding Gene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Non-coding RNA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Motif Finding</a:t>
            </a:r>
            <a:endParaRPr lang="en-US" sz="1400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2439527" cy="11493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InDel,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356109" y="4722921"/>
            <a:ext cx="1283429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Transcriptome Analysis </a:t>
            </a:r>
          </a:p>
          <a:p>
            <a:pPr algn="ctr"/>
            <a:r>
              <a:rPr lang="en-US" sz="1600" kern="1200" dirty="0" smtClean="0"/>
              <a:t>(RNA-seq, ChIP-seq)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854725" y="4691274"/>
            <a:ext cx="1062507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4861578" y="4691274"/>
            <a:ext cx="1332113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01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(WGS/RNA-seq/CHIP-seq)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Transcriptome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644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Burkerholderia Glumae, A Rice Pathogen – A New Era of Structural Bioinformatics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TofR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87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8579</TotalTime>
  <Words>2451</Words>
  <Application>Microsoft Macintosh PowerPoint</Application>
  <PresentationFormat>On-screen Show (4:3)</PresentationFormat>
  <Paragraphs>379</Paragraphs>
  <Slides>30</Slides>
  <Notes>12</Notes>
  <HiddenSlides>0</HiddenSlides>
  <MMClips>0</MMClips>
  <ScaleCrop>false</ScaleCrop>
  <HeadingPairs>
    <vt:vector size="4" baseType="variant">
      <vt:variant>
        <vt:lpstr>Design Template</vt:lpstr>
      </vt:variant>
      <vt:variant>
        <vt:i4>15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Complexity?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 DARE Framework: A Solution Built upon SAGA-BigJob </vt:lpstr>
      <vt:lpstr>DARE Framework: A Solution Built upon SAGA-BigJob</vt:lpstr>
      <vt:lpstr>DARE Framework: A Solution Built upon SAGA-BigJob</vt:lpstr>
      <vt:lpstr>DARE Framework: A Solution Built upon SAGA-BigJob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Summary</vt:lpstr>
      <vt:lpstr>Acknowledgements</vt:lpstr>
    </vt:vector>
  </TitlesOfParts>
  <Company>LSU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Shantenu Jha</cp:lastModifiedBy>
  <cp:revision>212</cp:revision>
  <dcterms:created xsi:type="dcterms:W3CDTF">2011-04-15T10:05:21Z</dcterms:created>
  <dcterms:modified xsi:type="dcterms:W3CDTF">2011-04-15T10:13:02Z</dcterms:modified>
</cp:coreProperties>
</file>